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6" r:id="rId3"/>
    <p:sldId id="273" r:id="rId4"/>
    <p:sldId id="274" r:id="rId5"/>
    <p:sldId id="275"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1/6/2020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1/6/2020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nl-NL"/>
              <a:t>Klik om stijl te bewerken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nl-NL"/>
              <a:t>Klik om stijl te bewerken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1/6/2020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nl-NL"/>
              <a:t>Klik om stijl te bewerken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nl-NL"/>
              <a:t>Klik om stijl te bewerken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dirty="0"/>
              <a:pPr/>
              <a:t>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nl-NL"/>
              <a:t>Klik om stijl te bewerken</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nl-NL"/>
              <a:t>Klik om stijl te bewerken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1/6/2020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nl-NL"/>
              <a:t>Klik om stijl te bewerken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1/6/2020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‹nr.›</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70BBA2-D79F-4CB3-9D46-A357D70EBB30}"/>
              </a:ext>
            </a:extLst>
          </p:cNvPr>
          <p:cNvSpPr>
            <a:spLocks noGrp="1"/>
          </p:cNvSpPr>
          <p:nvPr>
            <p:ph type="ctrTitle"/>
          </p:nvPr>
        </p:nvSpPr>
        <p:spPr/>
        <p:txBody>
          <a:bodyPr>
            <a:normAutofit/>
          </a:bodyPr>
          <a:lstStyle/>
          <a:p>
            <a:r>
              <a:rPr lang="en-US" sz="8800" dirty="0"/>
              <a:t>5    </a:t>
            </a:r>
            <a:r>
              <a:rPr lang="en-US" sz="8800" dirty="0" err="1"/>
              <a:t>Werkt</a:t>
            </a:r>
            <a:r>
              <a:rPr lang="en-US" sz="8800" dirty="0"/>
              <a:t> </a:t>
            </a:r>
            <a:r>
              <a:rPr lang="en-US" sz="8800" dirty="0" err="1"/>
              <a:t>dat</a:t>
            </a:r>
            <a:r>
              <a:rPr lang="en-US" sz="8800" dirty="0"/>
              <a:t> zo?</a:t>
            </a:r>
            <a:endParaRPr lang="nl-NL" sz="8800" dirty="0"/>
          </a:p>
        </p:txBody>
      </p:sp>
      <p:sp>
        <p:nvSpPr>
          <p:cNvPr id="3" name="Ondertitel 2">
            <a:extLst>
              <a:ext uri="{FF2B5EF4-FFF2-40B4-BE49-F238E27FC236}">
                <a16:creationId xmlns:a16="http://schemas.microsoft.com/office/drawing/2014/main" id="{F1D52ECD-777B-4D73-AD25-C672D95CBB4B}"/>
              </a:ext>
            </a:extLst>
          </p:cNvPr>
          <p:cNvSpPr>
            <a:spLocks noGrp="1"/>
          </p:cNvSpPr>
          <p:nvPr>
            <p:ph type="subTitle" idx="1"/>
          </p:nvPr>
        </p:nvSpPr>
        <p:spPr/>
        <p:txBody>
          <a:bodyPr>
            <a:normAutofit lnSpcReduction="10000"/>
          </a:bodyPr>
          <a:lstStyle/>
          <a:p>
            <a:r>
              <a:rPr lang="en-US" sz="3600" dirty="0"/>
              <a:t>5.4     </a:t>
            </a:r>
            <a:r>
              <a:rPr lang="en-US" sz="3600" dirty="0" err="1"/>
              <a:t>Zonder</a:t>
            </a:r>
            <a:r>
              <a:rPr lang="en-US" sz="3600" dirty="0"/>
              <a:t> </a:t>
            </a:r>
            <a:r>
              <a:rPr lang="en-US" sz="3600" dirty="0" err="1"/>
              <a:t>werk</a:t>
            </a:r>
            <a:r>
              <a:rPr lang="en-US" sz="3600" dirty="0"/>
              <a:t>?</a:t>
            </a:r>
            <a:endParaRPr lang="nl-NL" sz="3600" dirty="0"/>
          </a:p>
        </p:txBody>
      </p:sp>
    </p:spTree>
    <p:extLst>
      <p:ext uri="{BB962C8B-B14F-4D97-AF65-F5344CB8AC3E}">
        <p14:creationId xmlns:p14="http://schemas.microsoft.com/office/powerpoint/2010/main" val="3051328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EF75A9-F7D7-444B-8BB0-507E333D7AEA}"/>
              </a:ext>
            </a:extLst>
          </p:cNvPr>
          <p:cNvSpPr>
            <a:spLocks noGrp="1"/>
          </p:cNvSpPr>
          <p:nvPr>
            <p:ph type="title"/>
          </p:nvPr>
        </p:nvSpPr>
        <p:spPr/>
        <p:txBody>
          <a:bodyPr/>
          <a:lstStyle/>
          <a:p>
            <a:r>
              <a:rPr lang="nl-NL" dirty="0"/>
              <a:t>Werkloosheidsuitkering</a:t>
            </a:r>
          </a:p>
        </p:txBody>
      </p:sp>
      <p:sp>
        <p:nvSpPr>
          <p:cNvPr id="3" name="Tijdelijke aanduiding voor inhoud 2">
            <a:extLst>
              <a:ext uri="{FF2B5EF4-FFF2-40B4-BE49-F238E27FC236}">
                <a16:creationId xmlns:a16="http://schemas.microsoft.com/office/drawing/2014/main" id="{D5423871-0350-4028-8ED0-CCE5DE9AD2D6}"/>
              </a:ext>
            </a:extLst>
          </p:cNvPr>
          <p:cNvSpPr>
            <a:spLocks noGrp="1"/>
          </p:cNvSpPr>
          <p:nvPr>
            <p:ph idx="1"/>
          </p:nvPr>
        </p:nvSpPr>
        <p:spPr>
          <a:xfrm>
            <a:off x="581192" y="2180496"/>
            <a:ext cx="9980791" cy="4392582"/>
          </a:xfrm>
        </p:spPr>
        <p:txBody>
          <a:bodyPr>
            <a:normAutofit/>
          </a:bodyPr>
          <a:lstStyle/>
          <a:p>
            <a:pPr marL="0" indent="0">
              <a:buNone/>
            </a:pPr>
            <a:r>
              <a:rPr lang="nl-NL" sz="2400" dirty="0"/>
              <a:t>Als je een WW-uitkering wilt krijgen moet je aan een aantal regels voldoen:</a:t>
            </a:r>
          </a:p>
          <a:p>
            <a:r>
              <a:rPr lang="nl-NL" sz="2400" dirty="0"/>
              <a:t>Snel inschrijven bij het </a:t>
            </a:r>
            <a:r>
              <a:rPr lang="nl-NL" sz="2400" dirty="0" err="1"/>
              <a:t>uwv</a:t>
            </a:r>
            <a:endParaRPr lang="nl-NL" sz="2400" dirty="0"/>
          </a:p>
          <a:p>
            <a:r>
              <a:rPr lang="nl-NL" sz="2400" dirty="0"/>
              <a:t>Ontslag mag niet ontstaan zijn door eigen schuld</a:t>
            </a:r>
          </a:p>
          <a:p>
            <a:r>
              <a:rPr lang="nl-NL" sz="2400" dirty="0"/>
              <a:t>De laatste 36 weken minimaal 26 weken hebben gewerkt.</a:t>
            </a:r>
          </a:p>
          <a:p>
            <a:r>
              <a:rPr lang="nl-NL" sz="2400" dirty="0"/>
              <a:t>Direct beschikbaar voor betaald werk.</a:t>
            </a:r>
          </a:p>
          <a:p>
            <a:endParaRPr lang="nl-NL" sz="2400" dirty="0"/>
          </a:p>
          <a:p>
            <a:pPr marL="0" indent="0">
              <a:buNone/>
            </a:pPr>
            <a:r>
              <a:rPr lang="nl-NL" sz="2400" dirty="0"/>
              <a:t>Hoe langer je hebt gewerkt, hoe langer je een uitkering krijgt en hoe hoger de uitkering kan zijn (70% minimumloon of 70% laatste loon).</a:t>
            </a:r>
          </a:p>
        </p:txBody>
      </p:sp>
    </p:spTree>
    <p:extLst>
      <p:ext uri="{BB962C8B-B14F-4D97-AF65-F5344CB8AC3E}">
        <p14:creationId xmlns:p14="http://schemas.microsoft.com/office/powerpoint/2010/main" val="1412208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Soorten</a:t>
            </a:r>
            <a:r>
              <a:rPr lang="en-US" dirty="0"/>
              <a:t> </a:t>
            </a:r>
            <a:r>
              <a:rPr lang="en-US" dirty="0" err="1"/>
              <a:t>werkloosheid</a:t>
            </a:r>
            <a:endParaRPr lang="nl-NL" dirty="0"/>
          </a:p>
        </p:txBody>
      </p:sp>
      <p:sp>
        <p:nvSpPr>
          <p:cNvPr id="3" name="Tijdelijke aanduiding voor inhoud 2"/>
          <p:cNvSpPr>
            <a:spLocks noGrp="1"/>
          </p:cNvSpPr>
          <p:nvPr>
            <p:ph idx="1"/>
          </p:nvPr>
        </p:nvSpPr>
        <p:spPr>
          <a:xfrm>
            <a:off x="581192" y="2054087"/>
            <a:ext cx="11360872" cy="4267199"/>
          </a:xfrm>
        </p:spPr>
        <p:txBody>
          <a:bodyPr/>
          <a:lstStyle/>
          <a:p>
            <a:pPr lvl="0"/>
            <a:r>
              <a:rPr lang="nl-NL" sz="2400" b="1" dirty="0"/>
              <a:t>Structurele werkloosheid</a:t>
            </a:r>
            <a:r>
              <a:rPr lang="nl-NL" sz="2400" dirty="0"/>
              <a:t>		het werk is definitief verdwenen</a:t>
            </a:r>
          </a:p>
          <a:p>
            <a:pPr lvl="0"/>
            <a:r>
              <a:rPr lang="nl-NL" sz="2400" b="1" dirty="0"/>
              <a:t>Conjuncturele werkloosheid</a:t>
            </a:r>
            <a:r>
              <a:rPr lang="nl-NL" sz="2400" dirty="0"/>
              <a:t>	de vraag naar producten is tijdelijk wat minder</a:t>
            </a:r>
          </a:p>
          <a:p>
            <a:pPr lvl="0"/>
            <a:r>
              <a:rPr lang="nl-NL" sz="2400" b="1" dirty="0"/>
              <a:t>Seizoenswerkloosheid</a:t>
            </a:r>
            <a:r>
              <a:rPr lang="nl-NL" sz="2400" dirty="0"/>
              <a:t>			bepaalde tijd van het jaar is er werk</a:t>
            </a:r>
          </a:p>
          <a:p>
            <a:pPr lvl="0"/>
            <a:r>
              <a:rPr lang="nl-NL" sz="2400" b="1" dirty="0"/>
              <a:t>Frictie werkloosheid</a:t>
            </a:r>
            <a:r>
              <a:rPr lang="nl-NL" sz="2400" dirty="0"/>
              <a:t>			het duurt even voordat je kunt gaan werken</a:t>
            </a:r>
          </a:p>
          <a:p>
            <a:pPr lvl="0"/>
            <a:r>
              <a:rPr lang="nl-NL" sz="2400" b="1" dirty="0"/>
              <a:t>Regionale werkloosheid</a:t>
            </a:r>
            <a:r>
              <a:rPr lang="nl-NL" sz="2400" dirty="0"/>
              <a:t>		hoge werkloosheid in een bepaald gebied</a:t>
            </a:r>
          </a:p>
          <a:p>
            <a:pPr lvl="0"/>
            <a:r>
              <a:rPr lang="nl-NL" sz="2400" b="1" dirty="0"/>
              <a:t>Verborgen werkloosheid</a:t>
            </a:r>
            <a:r>
              <a:rPr lang="nl-NL" sz="2400" dirty="0"/>
              <a:t>		wel willen werken, maar niet ingeschreven staan</a:t>
            </a:r>
          </a:p>
          <a:p>
            <a:endParaRPr lang="nl-NL" dirty="0"/>
          </a:p>
        </p:txBody>
      </p:sp>
    </p:spTree>
    <p:extLst>
      <p:ext uri="{BB962C8B-B14F-4D97-AF65-F5344CB8AC3E}">
        <p14:creationId xmlns:p14="http://schemas.microsoft.com/office/powerpoint/2010/main" val="126029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376B3D-A352-4EAD-9081-643209ADE52B}"/>
              </a:ext>
            </a:extLst>
          </p:cNvPr>
          <p:cNvSpPr>
            <a:spLocks noGrp="1"/>
          </p:cNvSpPr>
          <p:nvPr>
            <p:ph type="title"/>
          </p:nvPr>
        </p:nvSpPr>
        <p:spPr/>
        <p:txBody>
          <a:bodyPr/>
          <a:lstStyle/>
          <a:p>
            <a:r>
              <a:rPr lang="en-US" dirty="0" err="1"/>
              <a:t>Structurele</a:t>
            </a:r>
            <a:r>
              <a:rPr lang="en-US" dirty="0"/>
              <a:t> </a:t>
            </a:r>
            <a:r>
              <a:rPr lang="en-US" dirty="0" err="1"/>
              <a:t>werkloosheid</a:t>
            </a:r>
            <a:endParaRPr lang="nl-NL" dirty="0"/>
          </a:p>
        </p:txBody>
      </p:sp>
      <p:sp>
        <p:nvSpPr>
          <p:cNvPr id="3" name="Tijdelijke aanduiding voor inhoud 2">
            <a:extLst>
              <a:ext uri="{FF2B5EF4-FFF2-40B4-BE49-F238E27FC236}">
                <a16:creationId xmlns:a16="http://schemas.microsoft.com/office/drawing/2014/main" id="{92F5F034-699E-4E47-96ED-0CE06FB5595C}"/>
              </a:ext>
            </a:extLst>
          </p:cNvPr>
          <p:cNvSpPr>
            <a:spLocks noGrp="1"/>
          </p:cNvSpPr>
          <p:nvPr>
            <p:ph idx="1"/>
          </p:nvPr>
        </p:nvSpPr>
        <p:spPr/>
        <p:txBody>
          <a:bodyPr>
            <a:normAutofit/>
          </a:bodyPr>
          <a:lstStyle/>
          <a:p>
            <a:pPr marL="0" indent="0">
              <a:buNone/>
            </a:pPr>
            <a:r>
              <a:rPr lang="nl-NL" sz="2800" dirty="0"/>
              <a:t>Oorzaken waardoor het werk definitief is verdwenen</a:t>
            </a:r>
          </a:p>
          <a:p>
            <a:r>
              <a:rPr lang="nl-NL" sz="2800" dirty="0"/>
              <a:t>mechanisatie/ automatisering</a:t>
            </a:r>
          </a:p>
          <a:p>
            <a:r>
              <a:rPr lang="nl-NL" sz="2800" dirty="0"/>
              <a:t>reorganisatie</a:t>
            </a:r>
          </a:p>
          <a:p>
            <a:r>
              <a:rPr lang="nl-NL" sz="2800" dirty="0"/>
              <a:t>verhuizing van het bedrijf naar het buitenland</a:t>
            </a:r>
          </a:p>
          <a:p>
            <a:r>
              <a:rPr lang="nl-NL" sz="2800" dirty="0"/>
              <a:t>faillissement</a:t>
            </a:r>
          </a:p>
          <a:p>
            <a:pPr marL="0" indent="0">
              <a:buNone/>
            </a:pPr>
            <a:endParaRPr lang="nl-NL" sz="2800" dirty="0"/>
          </a:p>
        </p:txBody>
      </p:sp>
    </p:spTree>
    <p:extLst>
      <p:ext uri="{BB962C8B-B14F-4D97-AF65-F5344CB8AC3E}">
        <p14:creationId xmlns:p14="http://schemas.microsoft.com/office/powerpoint/2010/main" val="2569491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255DCA-25E2-42B4-929B-E0967CC224CF}"/>
              </a:ext>
            </a:extLst>
          </p:cNvPr>
          <p:cNvSpPr>
            <a:spLocks noGrp="1"/>
          </p:cNvSpPr>
          <p:nvPr>
            <p:ph type="title"/>
          </p:nvPr>
        </p:nvSpPr>
        <p:spPr/>
        <p:txBody>
          <a:bodyPr/>
          <a:lstStyle/>
          <a:p>
            <a:r>
              <a:rPr lang="en-US" dirty="0" err="1"/>
              <a:t>Conjuncturele</a:t>
            </a:r>
            <a:r>
              <a:rPr lang="en-US" dirty="0"/>
              <a:t> </a:t>
            </a:r>
            <a:r>
              <a:rPr lang="en-US" dirty="0" err="1"/>
              <a:t>werkloosheid</a:t>
            </a:r>
            <a:endParaRPr lang="nl-NL" dirty="0"/>
          </a:p>
        </p:txBody>
      </p:sp>
      <p:sp>
        <p:nvSpPr>
          <p:cNvPr id="3" name="Tijdelijke aanduiding voor inhoud 2">
            <a:extLst>
              <a:ext uri="{FF2B5EF4-FFF2-40B4-BE49-F238E27FC236}">
                <a16:creationId xmlns:a16="http://schemas.microsoft.com/office/drawing/2014/main" id="{A0E2364D-EED9-493A-AE34-87627523AC82}"/>
              </a:ext>
            </a:extLst>
          </p:cNvPr>
          <p:cNvSpPr>
            <a:spLocks noGrp="1"/>
          </p:cNvSpPr>
          <p:nvPr>
            <p:ph idx="1"/>
          </p:nvPr>
        </p:nvSpPr>
        <p:spPr/>
        <p:txBody>
          <a:bodyPr/>
          <a:lstStyle/>
          <a:p>
            <a:r>
              <a:rPr lang="en-US" sz="2400" dirty="0"/>
              <a:t>De </a:t>
            </a:r>
            <a:r>
              <a:rPr lang="en-US" sz="2400" dirty="0" err="1"/>
              <a:t>vraag</a:t>
            </a:r>
            <a:r>
              <a:rPr lang="en-US" sz="2400" dirty="0"/>
              <a:t> </a:t>
            </a:r>
            <a:r>
              <a:rPr lang="en-US" sz="2400" dirty="0" err="1"/>
              <a:t>naar</a:t>
            </a:r>
            <a:r>
              <a:rPr lang="en-US" sz="2400" dirty="0"/>
              <a:t> </a:t>
            </a:r>
            <a:r>
              <a:rPr lang="en-US" sz="2400" dirty="0" err="1"/>
              <a:t>producten</a:t>
            </a:r>
            <a:r>
              <a:rPr lang="en-US" sz="2400" dirty="0"/>
              <a:t> is </a:t>
            </a:r>
            <a:r>
              <a:rPr lang="en-US" sz="2400" dirty="0" err="1"/>
              <a:t>tijdelijk</a:t>
            </a:r>
            <a:r>
              <a:rPr lang="en-US" sz="2400" dirty="0"/>
              <a:t> wat minder, </a:t>
            </a:r>
            <a:r>
              <a:rPr lang="en-US" sz="2400" dirty="0" err="1"/>
              <a:t>hierdoor</a:t>
            </a:r>
            <a:r>
              <a:rPr lang="en-US" sz="2400" dirty="0"/>
              <a:t> </a:t>
            </a:r>
            <a:r>
              <a:rPr lang="en-US" sz="2400" dirty="0" err="1"/>
              <a:t>wordt</a:t>
            </a:r>
            <a:r>
              <a:rPr lang="en-US" sz="2400" dirty="0"/>
              <a:t> </a:t>
            </a:r>
            <a:r>
              <a:rPr lang="en-US" sz="2400" dirty="0" err="1"/>
              <a:t>er</a:t>
            </a:r>
            <a:r>
              <a:rPr lang="en-US" sz="2400" dirty="0"/>
              <a:t> </a:t>
            </a:r>
            <a:r>
              <a:rPr lang="en-US" sz="2400" dirty="0" err="1"/>
              <a:t>ook</a:t>
            </a:r>
            <a:r>
              <a:rPr lang="en-US" sz="2400" dirty="0"/>
              <a:t> minder </a:t>
            </a:r>
            <a:r>
              <a:rPr lang="en-US" sz="2400" dirty="0" err="1"/>
              <a:t>geproduceerd</a:t>
            </a:r>
            <a:r>
              <a:rPr lang="en-US" sz="2400" dirty="0"/>
              <a:t>/ </a:t>
            </a:r>
            <a:r>
              <a:rPr lang="en-US" sz="2400" dirty="0" err="1"/>
              <a:t>verkocht</a:t>
            </a:r>
            <a:r>
              <a:rPr lang="en-US" sz="2400" dirty="0"/>
              <a:t>.</a:t>
            </a:r>
          </a:p>
          <a:p>
            <a:r>
              <a:rPr lang="nl-NL" sz="2400" dirty="0"/>
              <a:t>Zodra de economie weer aantrekt zal er weer meer gevraagd worden.</a:t>
            </a:r>
          </a:p>
          <a:p>
            <a:endParaRPr lang="nl-NL" dirty="0"/>
          </a:p>
          <a:p>
            <a:pPr marL="0" indent="0">
              <a:buNone/>
            </a:pPr>
            <a:r>
              <a:rPr lang="nl-NL" sz="2000" dirty="0"/>
              <a:t>Voorbeeld:</a:t>
            </a:r>
          </a:p>
          <a:p>
            <a:pPr marL="0" indent="0">
              <a:buNone/>
            </a:pPr>
            <a:r>
              <a:rPr lang="nl-NL" sz="2000" dirty="0"/>
              <a:t>Als mensen denken dat het de komende maanden slechter gaat (minder werk) dan gaan ze nu minder uitgeven aan elektronica of uitgaan. In deze sectoren is dan ook minder personeel nodig. Zodra mensen weer het gevoel hebben dat het beter gaat, gaan ze weer uiteten of hun tv vervangen.</a:t>
            </a:r>
          </a:p>
        </p:txBody>
      </p:sp>
    </p:spTree>
    <p:extLst>
      <p:ext uri="{BB962C8B-B14F-4D97-AF65-F5344CB8AC3E}">
        <p14:creationId xmlns:p14="http://schemas.microsoft.com/office/powerpoint/2010/main" val="216722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91DDC8-2981-404F-B33B-0ECF885BCA1D}"/>
              </a:ext>
            </a:extLst>
          </p:cNvPr>
          <p:cNvSpPr>
            <a:spLocks noGrp="1"/>
          </p:cNvSpPr>
          <p:nvPr>
            <p:ph type="title"/>
          </p:nvPr>
        </p:nvSpPr>
        <p:spPr/>
        <p:txBody>
          <a:bodyPr/>
          <a:lstStyle/>
          <a:p>
            <a:r>
              <a:rPr lang="en-US" dirty="0"/>
              <a:t>Nu </a:t>
            </a:r>
            <a:r>
              <a:rPr lang="en-US" dirty="0" err="1"/>
              <a:t>maken</a:t>
            </a:r>
            <a:r>
              <a:rPr lang="en-US" dirty="0"/>
              <a:t>…</a:t>
            </a:r>
            <a:endParaRPr lang="nl-NL" dirty="0"/>
          </a:p>
        </p:txBody>
      </p:sp>
      <p:sp>
        <p:nvSpPr>
          <p:cNvPr id="3" name="Tijdelijke aanduiding voor inhoud 2">
            <a:extLst>
              <a:ext uri="{FF2B5EF4-FFF2-40B4-BE49-F238E27FC236}">
                <a16:creationId xmlns:a16="http://schemas.microsoft.com/office/drawing/2014/main" id="{51BC312B-3365-46DC-A95C-8C5EF1F56187}"/>
              </a:ext>
            </a:extLst>
          </p:cNvPr>
          <p:cNvSpPr>
            <a:spLocks noGrp="1"/>
          </p:cNvSpPr>
          <p:nvPr>
            <p:ph idx="1"/>
          </p:nvPr>
        </p:nvSpPr>
        <p:spPr>
          <a:xfrm>
            <a:off x="1535185" y="2180496"/>
            <a:ext cx="10075622" cy="3678303"/>
          </a:xfrm>
        </p:spPr>
        <p:txBody>
          <a:bodyPr>
            <a:normAutofit/>
          </a:bodyPr>
          <a:lstStyle/>
          <a:p>
            <a:r>
              <a:rPr lang="en-US" sz="2400" dirty="0" err="1"/>
              <a:t>Bladzijde</a:t>
            </a:r>
            <a:r>
              <a:rPr lang="en-US" sz="2400" dirty="0"/>
              <a:t> 144	</a:t>
            </a:r>
            <a:r>
              <a:rPr lang="en-US" sz="2400" b="1" dirty="0">
                <a:solidFill>
                  <a:schemeClr val="accent1">
                    <a:lumMod val="60000"/>
                    <a:lumOff val="40000"/>
                  </a:schemeClr>
                </a:solidFill>
              </a:rPr>
              <a:t>37, 38</a:t>
            </a:r>
          </a:p>
          <a:p>
            <a:r>
              <a:rPr lang="en-US" sz="2400" dirty="0" err="1"/>
              <a:t>Bladzijde</a:t>
            </a:r>
            <a:r>
              <a:rPr lang="en-US" sz="2400" dirty="0"/>
              <a:t> 145	</a:t>
            </a:r>
            <a:r>
              <a:rPr lang="en-US" sz="2400" b="1" dirty="0">
                <a:solidFill>
                  <a:schemeClr val="accent1">
                    <a:lumMod val="60000"/>
                    <a:lumOff val="40000"/>
                  </a:schemeClr>
                </a:solidFill>
              </a:rPr>
              <a:t>40, 41</a:t>
            </a:r>
          </a:p>
          <a:p>
            <a:r>
              <a:rPr lang="en-US" sz="2400" dirty="0" err="1"/>
              <a:t>Bladzijde</a:t>
            </a:r>
            <a:r>
              <a:rPr lang="en-US" sz="2400" dirty="0"/>
              <a:t> 146	</a:t>
            </a:r>
            <a:r>
              <a:rPr lang="en-US" sz="2400" b="1" dirty="0">
                <a:solidFill>
                  <a:schemeClr val="accent1">
                    <a:lumMod val="60000"/>
                    <a:lumOff val="40000"/>
                  </a:schemeClr>
                </a:solidFill>
              </a:rPr>
              <a:t>43, 44, 46, 47</a:t>
            </a:r>
          </a:p>
          <a:p>
            <a:r>
              <a:rPr lang="en-US" sz="2400" dirty="0" err="1"/>
              <a:t>Bladzijde</a:t>
            </a:r>
            <a:r>
              <a:rPr lang="en-US" sz="2400" dirty="0"/>
              <a:t> 147	</a:t>
            </a:r>
            <a:r>
              <a:rPr lang="en-US" sz="2400" b="1" dirty="0">
                <a:solidFill>
                  <a:schemeClr val="accent1">
                    <a:lumMod val="60000"/>
                    <a:lumOff val="40000"/>
                  </a:schemeClr>
                </a:solidFill>
              </a:rPr>
              <a:t>48, 49</a:t>
            </a:r>
          </a:p>
          <a:p>
            <a:r>
              <a:rPr lang="en-US" sz="2400" dirty="0" err="1"/>
              <a:t>Nakijken</a:t>
            </a:r>
            <a:r>
              <a:rPr lang="en-US" sz="2400" dirty="0"/>
              <a:t> van </a:t>
            </a:r>
            <a:r>
              <a:rPr lang="en-US" sz="2400" dirty="0" err="1"/>
              <a:t>bovenstaande</a:t>
            </a:r>
            <a:r>
              <a:rPr lang="en-US" sz="2400" dirty="0"/>
              <a:t> </a:t>
            </a:r>
            <a:r>
              <a:rPr lang="en-US" sz="2400" dirty="0" err="1"/>
              <a:t>opgaven</a:t>
            </a:r>
            <a:endParaRPr lang="nl-NL" sz="2400" dirty="0"/>
          </a:p>
        </p:txBody>
      </p:sp>
    </p:spTree>
    <p:extLst>
      <p:ext uri="{BB962C8B-B14F-4D97-AF65-F5344CB8AC3E}">
        <p14:creationId xmlns:p14="http://schemas.microsoft.com/office/powerpoint/2010/main" val="3679810598"/>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docProps/app.xml><?xml version="1.0" encoding="utf-8"?>
<Properties xmlns="http://schemas.openxmlformats.org/officeDocument/2006/extended-properties" xmlns:vt="http://schemas.openxmlformats.org/officeDocument/2006/docPropsVTypes">
  <Template>TM03457464[[fn=Dividend]]</Template>
  <TotalTime>124</TotalTime>
  <Words>201</Words>
  <Application>Microsoft Office PowerPoint</Application>
  <PresentationFormat>Breedbeeld</PresentationFormat>
  <Paragraphs>35</Paragraphs>
  <Slides>6</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6</vt:i4>
      </vt:variant>
    </vt:vector>
  </HeadingPairs>
  <TitlesOfParts>
    <vt:vector size="9" baseType="lpstr">
      <vt:lpstr>Gill Sans MT</vt:lpstr>
      <vt:lpstr>Wingdings 2</vt:lpstr>
      <vt:lpstr>Dividend</vt:lpstr>
      <vt:lpstr>5    Werkt dat zo?</vt:lpstr>
      <vt:lpstr>Werkloosheidsuitkering</vt:lpstr>
      <vt:lpstr>Soorten werkloosheid</vt:lpstr>
      <vt:lpstr>Structurele werkloosheid</vt:lpstr>
      <vt:lpstr>Conjuncturele werkloosheid</vt:lpstr>
      <vt:lpstr>Nu maken…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Werkt dat zo?</dc:title>
  <dc:creator>Seelen, BMJG (Bernard)</dc:creator>
  <cp:lastModifiedBy>Seelen, BMJG (Bernard) </cp:lastModifiedBy>
  <cp:revision>15</cp:revision>
  <dcterms:created xsi:type="dcterms:W3CDTF">2019-12-19T14:05:36Z</dcterms:created>
  <dcterms:modified xsi:type="dcterms:W3CDTF">2020-01-06T14:17:31Z</dcterms:modified>
</cp:coreProperties>
</file>